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0" r:id="rId3"/>
    <p:sldId id="268" r:id="rId4"/>
    <p:sldId id="466" r:id="rId5"/>
    <p:sldId id="467" r:id="rId6"/>
    <p:sldId id="465" r:id="rId7"/>
    <p:sldId id="410" r:id="rId8"/>
    <p:sldId id="480" r:id="rId9"/>
    <p:sldId id="468" r:id="rId10"/>
    <p:sldId id="469" r:id="rId11"/>
    <p:sldId id="481" r:id="rId12"/>
    <p:sldId id="496" r:id="rId13"/>
    <p:sldId id="470" r:id="rId14"/>
    <p:sldId id="482" r:id="rId15"/>
    <p:sldId id="498" r:id="rId16"/>
    <p:sldId id="497" r:id="rId17"/>
    <p:sldId id="472" r:id="rId18"/>
    <p:sldId id="483" r:id="rId19"/>
    <p:sldId id="484" r:id="rId20"/>
    <p:sldId id="475" r:id="rId21"/>
    <p:sldId id="486" r:id="rId22"/>
    <p:sldId id="487" r:id="rId23"/>
    <p:sldId id="476" r:id="rId24"/>
    <p:sldId id="489" r:id="rId25"/>
    <p:sldId id="493" r:id="rId26"/>
    <p:sldId id="494" r:id="rId27"/>
    <p:sldId id="495" r:id="rId28"/>
    <p:sldId id="499" r:id="rId29"/>
    <p:sldId id="500" r:id="rId30"/>
    <p:sldId id="501" r:id="rId31"/>
    <p:sldId id="502" r:id="rId32"/>
    <p:sldId id="503" r:id="rId33"/>
    <p:sldId id="488" r:id="rId34"/>
    <p:sldId id="479" r:id="rId35"/>
    <p:sldId id="490" r:id="rId36"/>
    <p:sldId id="492" r:id="rId37"/>
    <p:sldId id="504" r:id="rId38"/>
    <p:sldId id="50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0"/>
    <a:srgbClr val="FF7C80"/>
    <a:srgbClr val="FAAF00"/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F1F53-4156-4B34-BEBC-1A09AA89BB42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74A5048B-6D11-44BC-9E27-E52F296B6C18}">
      <dgm:prSet phldrT="[Tekst]"/>
      <dgm:spPr/>
      <dgm:t>
        <a:bodyPr/>
        <a:lstStyle/>
        <a:p>
          <a:r>
            <a:rPr lang="pl-PL" dirty="0"/>
            <a:t>Plagi trąb</a:t>
          </a:r>
        </a:p>
      </dgm:t>
    </dgm:pt>
    <dgm:pt modelId="{9CD2CE71-8BA9-4B81-BA29-DEE53FE13899}" type="parTrans" cxnId="{42828AFD-A4AE-4BBF-A6B4-E515D8DC21E7}">
      <dgm:prSet/>
      <dgm:spPr/>
      <dgm:t>
        <a:bodyPr/>
        <a:lstStyle/>
        <a:p>
          <a:endParaRPr lang="pl-PL"/>
        </a:p>
      </dgm:t>
    </dgm:pt>
    <dgm:pt modelId="{5F39CD78-44DE-437C-8F3C-B34BA70DE6DD}" type="sibTrans" cxnId="{42828AFD-A4AE-4BBF-A6B4-E515D8DC21E7}">
      <dgm:prSet/>
      <dgm:spPr/>
      <dgm:t>
        <a:bodyPr/>
        <a:lstStyle/>
        <a:p>
          <a:endParaRPr lang="pl-PL"/>
        </a:p>
      </dgm:t>
    </dgm:pt>
    <dgm:pt modelId="{7B324727-DCFC-44A3-ACDF-68DC9DDD27E0}">
      <dgm:prSet phldrT="[Tekst]"/>
      <dgm:spPr/>
      <dgm:t>
        <a:bodyPr/>
        <a:lstStyle/>
        <a:p>
          <a:r>
            <a:rPr lang="pl-PL" dirty="0"/>
            <a:t>Plagi aniołów</a:t>
          </a:r>
        </a:p>
      </dgm:t>
    </dgm:pt>
    <dgm:pt modelId="{5F91149B-66DA-4B15-A32E-B5FD83A82AD2}" type="parTrans" cxnId="{C4353FA4-402B-459D-85AA-DEE2E0E97591}">
      <dgm:prSet/>
      <dgm:spPr/>
      <dgm:t>
        <a:bodyPr/>
        <a:lstStyle/>
        <a:p>
          <a:endParaRPr lang="pl-PL"/>
        </a:p>
      </dgm:t>
    </dgm:pt>
    <dgm:pt modelId="{498D3737-A883-44B3-8B91-40D49AB351D3}" type="sibTrans" cxnId="{C4353FA4-402B-459D-85AA-DEE2E0E97591}">
      <dgm:prSet/>
      <dgm:spPr/>
      <dgm:t>
        <a:bodyPr/>
        <a:lstStyle/>
        <a:p>
          <a:endParaRPr lang="pl-PL"/>
        </a:p>
      </dgm:t>
    </dgm:pt>
    <dgm:pt modelId="{3FD20E8A-9B31-4881-8112-E0B04F8A495C}" type="pres">
      <dgm:prSet presAssocID="{B66F1F53-4156-4B34-BEBC-1A09AA89BB42}" presName="diagram" presStyleCnt="0">
        <dgm:presLayoutVars>
          <dgm:dir/>
          <dgm:resizeHandles val="exact"/>
        </dgm:presLayoutVars>
      </dgm:prSet>
      <dgm:spPr/>
    </dgm:pt>
    <dgm:pt modelId="{54493447-2A87-4335-A9AF-4057CFCA09CC}" type="pres">
      <dgm:prSet presAssocID="{74A5048B-6D11-44BC-9E27-E52F296B6C18}" presName="node" presStyleLbl="node1" presStyleIdx="0" presStyleCnt="2">
        <dgm:presLayoutVars>
          <dgm:bulletEnabled val="1"/>
        </dgm:presLayoutVars>
      </dgm:prSet>
      <dgm:spPr/>
    </dgm:pt>
    <dgm:pt modelId="{F4813F27-FBC5-4D1D-B58E-EEE339786B19}" type="pres">
      <dgm:prSet presAssocID="{5F39CD78-44DE-437C-8F3C-B34BA70DE6DD}" presName="sibTrans" presStyleCnt="0"/>
      <dgm:spPr/>
    </dgm:pt>
    <dgm:pt modelId="{91530393-E53D-4C50-A53B-3459D051C048}" type="pres">
      <dgm:prSet presAssocID="{7B324727-DCFC-44A3-ACDF-68DC9DDD27E0}" presName="node" presStyleLbl="node1" presStyleIdx="1" presStyleCnt="2">
        <dgm:presLayoutVars>
          <dgm:bulletEnabled val="1"/>
        </dgm:presLayoutVars>
      </dgm:prSet>
      <dgm:spPr/>
    </dgm:pt>
  </dgm:ptLst>
  <dgm:cxnLst>
    <dgm:cxn modelId="{6F2FE78B-DDA7-46AC-B551-5E2FCC1091FA}" type="presOf" srcId="{7B324727-DCFC-44A3-ACDF-68DC9DDD27E0}" destId="{91530393-E53D-4C50-A53B-3459D051C048}" srcOrd="0" destOrd="0" presId="urn:microsoft.com/office/officeart/2005/8/layout/default"/>
    <dgm:cxn modelId="{C4353FA4-402B-459D-85AA-DEE2E0E97591}" srcId="{B66F1F53-4156-4B34-BEBC-1A09AA89BB42}" destId="{7B324727-DCFC-44A3-ACDF-68DC9DDD27E0}" srcOrd="1" destOrd="0" parTransId="{5F91149B-66DA-4B15-A32E-B5FD83A82AD2}" sibTransId="{498D3737-A883-44B3-8B91-40D49AB351D3}"/>
    <dgm:cxn modelId="{05D1B7EE-5A5A-4393-A900-1FC684C375A3}" type="presOf" srcId="{B66F1F53-4156-4B34-BEBC-1A09AA89BB42}" destId="{3FD20E8A-9B31-4881-8112-E0B04F8A495C}" srcOrd="0" destOrd="0" presId="urn:microsoft.com/office/officeart/2005/8/layout/default"/>
    <dgm:cxn modelId="{673D20FB-38AB-495A-9E32-C31DD2CE3A27}" type="presOf" srcId="{74A5048B-6D11-44BC-9E27-E52F296B6C18}" destId="{54493447-2A87-4335-A9AF-4057CFCA09CC}" srcOrd="0" destOrd="0" presId="urn:microsoft.com/office/officeart/2005/8/layout/default"/>
    <dgm:cxn modelId="{42828AFD-A4AE-4BBF-A6B4-E515D8DC21E7}" srcId="{B66F1F53-4156-4B34-BEBC-1A09AA89BB42}" destId="{74A5048B-6D11-44BC-9E27-E52F296B6C18}" srcOrd="0" destOrd="0" parTransId="{9CD2CE71-8BA9-4B81-BA29-DEE53FE13899}" sibTransId="{5F39CD78-44DE-437C-8F3C-B34BA70DE6DD}"/>
    <dgm:cxn modelId="{687F9910-692E-49EB-A270-FE33DC5D43B5}" type="presParOf" srcId="{3FD20E8A-9B31-4881-8112-E0B04F8A495C}" destId="{54493447-2A87-4335-A9AF-4057CFCA09CC}" srcOrd="0" destOrd="0" presId="urn:microsoft.com/office/officeart/2005/8/layout/default"/>
    <dgm:cxn modelId="{433A1C24-7BAD-4C98-B36F-FC81D5F2EEB2}" type="presParOf" srcId="{3FD20E8A-9B31-4881-8112-E0B04F8A495C}" destId="{F4813F27-FBC5-4D1D-B58E-EEE339786B19}" srcOrd="1" destOrd="0" presId="urn:microsoft.com/office/officeart/2005/8/layout/default"/>
    <dgm:cxn modelId="{5C21496C-1CD4-47A2-B3E9-A3FEB7F6979A}" type="presParOf" srcId="{3FD20E8A-9B31-4881-8112-E0B04F8A495C}" destId="{91530393-E53D-4C50-A53B-3459D051C04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93447-2A87-4335-A9AF-4057CFCA09CC}">
      <dsp:nvSpPr>
        <dsp:cNvPr id="0" name=""/>
        <dsp:cNvSpPr/>
      </dsp:nvSpPr>
      <dsp:spPr>
        <a:xfrm>
          <a:off x="942776" y="445"/>
          <a:ext cx="2972593" cy="178355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 dirty="0"/>
            <a:t>Plagi trąb</a:t>
          </a:r>
        </a:p>
      </dsp:txBody>
      <dsp:txXfrm>
        <a:off x="942776" y="445"/>
        <a:ext cx="2972593" cy="1783556"/>
      </dsp:txXfrm>
    </dsp:sp>
    <dsp:sp modelId="{91530393-E53D-4C50-A53B-3459D051C048}">
      <dsp:nvSpPr>
        <dsp:cNvPr id="0" name=""/>
        <dsp:cNvSpPr/>
      </dsp:nvSpPr>
      <dsp:spPr>
        <a:xfrm>
          <a:off x="4212629" y="445"/>
          <a:ext cx="2972593" cy="1783556"/>
        </a:xfrm>
        <a:prstGeom prst="rect">
          <a:avLst/>
        </a:prstGeom>
        <a:solidFill>
          <a:schemeClr val="accent1">
            <a:shade val="50000"/>
            <a:hueOff val="177523"/>
            <a:satOff val="-14232"/>
            <a:lumOff val="43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 dirty="0"/>
            <a:t>Plagi aniołów</a:t>
          </a:r>
        </a:p>
      </dsp:txBody>
      <dsp:txXfrm>
        <a:off x="4212629" y="445"/>
        <a:ext cx="2972593" cy="1783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om%C3%B3r_byd%C5%82a" TargetMode="External"/><Relationship Id="rId3" Type="http://schemas.openxmlformats.org/officeDocument/2006/relationships/hyperlink" Target="https://pl.wikipedia.org/wiki/Nil" TargetMode="External"/><Relationship Id="rId7" Type="http://schemas.openxmlformats.org/officeDocument/2006/relationships/hyperlink" Target="https://pl.wikipedia.org/wiki/Mucha" TargetMode="External"/><Relationship Id="rId12" Type="http://schemas.openxmlformats.org/officeDocument/2006/relationships/hyperlink" Target="https://pl.wikipedia.org/wiki/Ciemno%C5%9B%C4%87" TargetMode="External"/><Relationship Id="rId2" Type="http://schemas.openxmlformats.org/officeDocument/2006/relationships/hyperlink" Target="https://pl.wikipedia.org/wiki/Bibl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Komar" TargetMode="External"/><Relationship Id="rId11" Type="http://schemas.openxmlformats.org/officeDocument/2006/relationships/hyperlink" Target="https://pl.wikipedia.org/wiki/Szara%C5%84cza" TargetMode="External"/><Relationship Id="rId5" Type="http://schemas.openxmlformats.org/officeDocument/2006/relationships/hyperlink" Target="https://pl.wikipedia.org/wiki/%C5%BBaba" TargetMode="External"/><Relationship Id="rId10" Type="http://schemas.openxmlformats.org/officeDocument/2006/relationships/hyperlink" Target="https://pl.wikipedia.org/wiki/Grad" TargetMode="External"/><Relationship Id="rId4" Type="http://schemas.openxmlformats.org/officeDocument/2006/relationships/hyperlink" Target="https://pl.wikipedia.org/wiki/Krew" TargetMode="External"/><Relationship Id="rId9" Type="http://schemas.openxmlformats.org/officeDocument/2006/relationships/hyperlink" Target="https://pl.wikipedia.org/wiki/Wrz%C3%B3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9AD2CBB-10B6-4618-A39F-B784FDD1A7F2}"/>
              </a:ext>
            </a:extLst>
          </p:cNvPr>
          <p:cNvSpPr/>
          <p:nvPr/>
        </p:nvSpPr>
        <p:spPr>
          <a:xfrm>
            <a:off x="6853806" y="5184397"/>
            <a:ext cx="2860645" cy="436228"/>
          </a:xfrm>
          <a:prstGeom prst="rect">
            <a:avLst/>
          </a:prstGeom>
          <a:solidFill>
            <a:srgbClr val="FAB000"/>
          </a:solidFill>
          <a:ln>
            <a:solidFill>
              <a:srgbClr val="FA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II i III anioł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2. anioł wylewa swoją czaszę na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morze</a:t>
            </a:r>
            <a:r>
              <a:rPr lang="pl-PL" dirty="0">
                <a:solidFill>
                  <a:schemeClr val="tx1"/>
                </a:solidFill>
              </a:rPr>
              <a:t>, a ono zmienia się w krew jakby z umarłego. Wszelkie życie w morzach zamiera. </a:t>
            </a:r>
          </a:p>
          <a:p>
            <a:r>
              <a:rPr lang="pl-PL" dirty="0">
                <a:solidFill>
                  <a:schemeClr val="tx1"/>
                </a:solidFill>
              </a:rPr>
              <a:t>3. anioł wylał swoją czaszę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 rzeki i źródła wód</a:t>
            </a:r>
            <a:r>
              <a:rPr lang="pl-PL" dirty="0">
                <a:solidFill>
                  <a:schemeClr val="tx1"/>
                </a:solidFill>
              </a:rPr>
              <a:t>. Wszystkie wody na ziemi natychmiast zmieniły się w krew. </a:t>
            </a:r>
          </a:p>
          <a:p>
            <a:r>
              <a:rPr lang="pl-PL" dirty="0">
                <a:solidFill>
                  <a:schemeClr val="tx1"/>
                </a:solidFill>
              </a:rPr>
              <a:t>Bez wody do picia zbuntowana ludzkość nie może przetrwać. Uzasadnienie tych plag jest następujące: „Ponieważ oni wylali krew świętych i proroków, Ty dałeś im do picia także krew”.</a:t>
            </a:r>
          </a:p>
          <a:p>
            <a:r>
              <a:rPr lang="pl-PL" dirty="0">
                <a:solidFill>
                  <a:srgbClr val="FAB000"/>
                </a:solidFill>
              </a:rPr>
              <a:t>Zapłata za przelaną krew. Picie krwi było w Izraelu zakazane (Świadkowie Jehowy)</a:t>
            </a:r>
          </a:p>
          <a:p>
            <a:r>
              <a:rPr lang="pl-PL" dirty="0">
                <a:solidFill>
                  <a:srgbClr val="FAB000"/>
                </a:solidFill>
              </a:rPr>
              <a:t>Czerwone źródła znane były w Azji Mniejszej (adresaci Apokalipsy)</a:t>
            </a:r>
          </a:p>
        </p:txBody>
      </p:sp>
    </p:spTree>
    <p:extLst>
      <p:ext uri="{BB962C8B-B14F-4D97-AF65-F5344CB8AC3E}">
        <p14:creationId xmlns:p14="http://schemas.microsoft.com/office/powerpoint/2010/main" val="30729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056CF6-5292-4B54-8E08-79A2709D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7CD258-05DF-44E2-8E2F-DE56D7BF2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morze krwi">
            <a:extLst>
              <a:ext uri="{FF2B5EF4-FFF2-40B4-BE49-F238E27FC236}">
                <a16:creationId xmlns:a16="http://schemas.microsoft.com/office/drawing/2014/main" id="{66B0B91E-0712-4DB1-B9C8-4E5A4965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04913"/>
            <a:ext cx="6096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0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B040C-9290-4669-9227-10176EE4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3B878-1098-4E61-9BE9-5AF383F11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czerwone ÅºrÃ³dÅo">
            <a:extLst>
              <a:ext uri="{FF2B5EF4-FFF2-40B4-BE49-F238E27FC236}">
                <a16:creationId xmlns:a16="http://schemas.microsoft.com/office/drawing/2014/main" id="{777C0F0E-B787-44B0-938C-27F2A54A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61938"/>
            <a:ext cx="95250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0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IV i V anioł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4. anioł wylał swoją czaszę na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słońce</a:t>
            </a:r>
            <a:r>
              <a:rPr lang="pl-PL" dirty="0">
                <a:solidFill>
                  <a:schemeClr val="tx1"/>
                </a:solidFill>
              </a:rPr>
              <a:t>. Nieznośny żar zaczął palić ludzi, powodując nieopisany ból. Jednak nawet tak dotkliwe cierpienie </a:t>
            </a:r>
            <a:r>
              <a:rPr lang="pl-PL" dirty="0">
                <a:solidFill>
                  <a:srgbClr val="FAAF00"/>
                </a:solidFill>
              </a:rPr>
              <a:t>nie skłoniło zatwardziałych grzeszników do skruchy</a:t>
            </a:r>
            <a:r>
              <a:rPr lang="pl-PL" dirty="0">
                <a:solidFill>
                  <a:schemeClr val="tx1"/>
                </a:solidFill>
              </a:rPr>
              <a:t>. Nic już nie może zmienić ich postępowania. </a:t>
            </a:r>
          </a:p>
          <a:p>
            <a:r>
              <a:rPr lang="pl-PL" dirty="0">
                <a:solidFill>
                  <a:schemeClr val="tx1"/>
                </a:solidFill>
              </a:rPr>
              <a:t>5. plaga jest wymierzona precyzyjnie w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tron bestii</a:t>
            </a:r>
            <a:r>
              <a:rPr lang="pl-PL" dirty="0">
                <a:solidFill>
                  <a:schemeClr val="tx1"/>
                </a:solidFill>
              </a:rPr>
              <a:t>, powodując zupełną ciemność na ziemi. Ta scena odzwierciedla 9. plagę egipską, która sprawiła, że w całym kraju zapanowała nieprzenikniona ciemność.</a:t>
            </a:r>
          </a:p>
          <a:p>
            <a:r>
              <a:rPr lang="pl-PL" dirty="0">
                <a:solidFill>
                  <a:schemeClr val="tx1"/>
                </a:solidFill>
              </a:rPr>
              <a:t>Gdy mieszkańcy świata gryzą swoje języki z bólu, ogarnia ich coraz większy gniew. Zaczynają sobie uświadamiać bezsilność.</a:t>
            </a:r>
          </a:p>
          <a:p>
            <a:r>
              <a:rPr lang="pl-PL" dirty="0">
                <a:solidFill>
                  <a:srgbClr val="FAB000"/>
                </a:solidFill>
              </a:rPr>
              <a:t>Palenie i ciemność to obrazy przypominające piekło. Niezaspokojone pragnienia i pożądliwość.</a:t>
            </a:r>
          </a:p>
        </p:txBody>
      </p:sp>
    </p:spTree>
    <p:extLst>
      <p:ext uri="{BB962C8B-B14F-4D97-AF65-F5344CB8AC3E}">
        <p14:creationId xmlns:p14="http://schemas.microsoft.com/office/powerpoint/2010/main" val="228604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6780E-0BB4-4E9F-B192-9D0A7BE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A6DDCB-28C4-4AD8-9BA3-FB6A7C5EC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udar sÅoneczny">
            <a:extLst>
              <a:ext uri="{FF2B5EF4-FFF2-40B4-BE49-F238E27FC236}">
                <a16:creationId xmlns:a16="http://schemas.microsoft.com/office/drawing/2014/main" id="{5211D24F-28BB-4493-BF68-149034EA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333500"/>
            <a:ext cx="800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4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635763-D1CA-430E-B7B7-A97A7477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D50A02-75AF-40DF-8FFE-00E9D02A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piekÅo">
            <a:extLst>
              <a:ext uri="{FF2B5EF4-FFF2-40B4-BE49-F238E27FC236}">
                <a16:creationId xmlns:a16="http://schemas.microsoft.com/office/drawing/2014/main" id="{4717A141-0C48-49E9-8A9C-0E991B2B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8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Tron szatana - satanizm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Satanizm, szatanizm, </a:t>
            </a:r>
            <a:r>
              <a:rPr lang="pl-PL" dirty="0" err="1">
                <a:solidFill>
                  <a:schemeClr val="tx1"/>
                </a:solidFill>
              </a:rPr>
              <a:t>lucyferianizm</a:t>
            </a:r>
            <a:r>
              <a:rPr lang="pl-PL" dirty="0">
                <a:solidFill>
                  <a:schemeClr val="tx1"/>
                </a:solidFill>
              </a:rPr>
              <a:t>, szamanizm</a:t>
            </a:r>
          </a:p>
          <a:p>
            <a:r>
              <a:rPr lang="pl-PL" dirty="0">
                <a:solidFill>
                  <a:schemeClr val="tx1"/>
                </a:solidFill>
              </a:rPr>
              <a:t>Satanizm teistyczny i ateistyczny (materializm/hedonizm)</a:t>
            </a:r>
          </a:p>
          <a:p>
            <a:r>
              <a:rPr lang="pl-PL" dirty="0">
                <a:solidFill>
                  <a:srgbClr val="FAB000"/>
                </a:solidFill>
              </a:rPr>
              <a:t>Anton </a:t>
            </a:r>
            <a:r>
              <a:rPr lang="pl-PL" dirty="0" err="1">
                <a:solidFill>
                  <a:srgbClr val="FAB000"/>
                </a:solidFill>
              </a:rPr>
              <a:t>LaVey</a:t>
            </a:r>
            <a:endParaRPr lang="pl-PL" dirty="0">
              <a:solidFill>
                <a:srgbClr val="FAB000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Rozwój grup satanistycznych w latach 60. XIX wieku</a:t>
            </a:r>
          </a:p>
          <a:p>
            <a:r>
              <a:rPr lang="pl-PL" dirty="0">
                <a:solidFill>
                  <a:schemeClr val="tx1"/>
                </a:solidFill>
              </a:rPr>
              <a:t>Motywy satanistyczne w kulturze, muzyce, literaturze, obrzędowości, rytuałach masońskich</a:t>
            </a:r>
          </a:p>
          <a:p>
            <a:r>
              <a:rPr lang="pl-PL" dirty="0">
                <a:solidFill>
                  <a:schemeClr val="tx1"/>
                </a:solidFill>
              </a:rPr>
              <a:t>Ukryty kult szatana istniał już w XI wieku</a:t>
            </a:r>
          </a:p>
          <a:p>
            <a:r>
              <a:rPr lang="pl-PL" dirty="0">
                <a:solidFill>
                  <a:schemeClr val="tx1"/>
                </a:solidFill>
              </a:rPr>
              <a:t>Inkwizytor Konrad z Marburga (XIII wiek), norbertanin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upload.wikimedia.org/wikipedia/commons/1/17/Konrad_von_Marburg.jpg">
            <a:extLst>
              <a:ext uri="{FF2B5EF4-FFF2-40B4-BE49-F238E27FC236}">
                <a16:creationId xmlns:a16="http://schemas.microsoft.com/office/drawing/2014/main" id="{C39E6ED1-469E-4AAE-B1BB-CBC29395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40" y="4311260"/>
            <a:ext cx="1922330" cy="22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nalezione obrazy dla zapytania la vey">
            <a:extLst>
              <a:ext uri="{FF2B5EF4-FFF2-40B4-BE49-F238E27FC236}">
                <a16:creationId xmlns:a16="http://schemas.microsoft.com/office/drawing/2014/main" id="{454739BC-F68D-4EB1-9943-89AF005F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29" y="365125"/>
            <a:ext cx="19526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2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VI anioł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6. anioł wylewa swoją czaszę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 rzekę Eufrat</a:t>
            </a:r>
            <a:r>
              <a:rPr lang="pl-PL" dirty="0">
                <a:solidFill>
                  <a:schemeClr val="tx1"/>
                </a:solidFill>
              </a:rPr>
              <a:t>, osuszając jej wody, by „przygotować drogę dla królów ze wschodu słońca”. Ta scena jest symboliczna. Wyobrażenie zaczerpnięte ze starotestamentowego opisu upadku starożytnego Babilonu zostało tu użyte, by przedstawić ostateczną bitwę.</a:t>
            </a:r>
          </a:p>
          <a:p>
            <a:r>
              <a:rPr lang="pl-PL" dirty="0">
                <a:solidFill>
                  <a:schemeClr val="tx1"/>
                </a:solidFill>
              </a:rPr>
              <a:t>W Starym Testamencie Eufrat był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granicą oddzielającą Izraelitów od ich wrogów </a:t>
            </a:r>
            <a:r>
              <a:rPr lang="pl-PL" dirty="0">
                <a:solidFill>
                  <a:schemeClr val="tx1"/>
                </a:solidFill>
              </a:rPr>
              <a:t>— Asyrii i Babilonii. Te wrogie narody przybywały znad tej wielkiej rzeki, występując przeciwko ludowi Bożemu. Ich ataki często były porównywane do występujących z koryt wód Eufratu i zalewających kraj Judy. </a:t>
            </a:r>
          </a:p>
          <a:p>
            <a:r>
              <a:rPr lang="pl-PL" dirty="0">
                <a:solidFill>
                  <a:srgbClr val="FAB000"/>
                </a:solidFill>
              </a:rPr>
              <a:t>Eufrat</a:t>
            </a:r>
            <a:r>
              <a:rPr lang="pl-PL" dirty="0">
                <a:solidFill>
                  <a:schemeClr val="tx1"/>
                </a:solidFill>
              </a:rPr>
              <a:t> oznaczał także miejsce, w którym lud Boży był przetrzymywany podczas niewoli babilońskiej.</a:t>
            </a:r>
          </a:p>
          <a:p>
            <a:r>
              <a:rPr lang="pl-PL" b="1" dirty="0">
                <a:solidFill>
                  <a:srgbClr val="FAB000"/>
                </a:solidFill>
              </a:rPr>
              <a:t>Jest to symbol zatarcia się granic jaki oddzielały dobro od zła. Dochodzi do pełnej konfrontacji.</a:t>
            </a:r>
          </a:p>
        </p:txBody>
      </p:sp>
    </p:spTree>
    <p:extLst>
      <p:ext uri="{BB962C8B-B14F-4D97-AF65-F5344CB8AC3E}">
        <p14:creationId xmlns:p14="http://schemas.microsoft.com/office/powerpoint/2010/main" val="199579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F62FF5-20F9-46B9-A006-2E624AFA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0C2297-9213-4906-B34C-7A88976CF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eufrat rzeka">
            <a:extLst>
              <a:ext uri="{FF2B5EF4-FFF2-40B4-BE49-F238E27FC236}">
                <a16:creationId xmlns:a16="http://schemas.microsoft.com/office/drawing/2014/main" id="{0AC78712-3B27-4554-8375-A5A78089D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04825"/>
            <a:ext cx="888682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7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F62FF5-20F9-46B9-A006-2E624AFA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0C2297-9213-4906-B34C-7A88976CF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Znalezione obrazy dla zapytania wyschnieta rzeka">
            <a:extLst>
              <a:ext uri="{FF2B5EF4-FFF2-40B4-BE49-F238E27FC236}">
                <a16:creationId xmlns:a16="http://schemas.microsoft.com/office/drawing/2014/main" id="{D0DFF7B5-C2CC-44EA-B04D-58940005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4925"/>
            <a:ext cx="91440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0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Siedem plag</a:t>
            </a:r>
            <a:endParaRPr lang="pl-PL" sz="5400" b="1" dirty="0">
              <a:solidFill>
                <a:srgbClr val="FFC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err="1"/>
              <a:t>Ap</a:t>
            </a:r>
            <a:r>
              <a:rPr lang="pl-PL" sz="3200" b="1" dirty="0"/>
              <a:t> 15-16</a:t>
            </a:r>
          </a:p>
        </p:txBody>
      </p:sp>
      <p:pic>
        <p:nvPicPr>
          <p:cNvPr id="1026" name="Picture 2" descr="https://upload.wikimedia.org/wikipedia/commons/thumb/7/77/Ottheinrich_Folio298r_Rev16A.jpg/1024px-Ottheinrich_Folio298r_Rev16A.jpg">
            <a:extLst>
              <a:ext uri="{FF2B5EF4-FFF2-40B4-BE49-F238E27FC236}">
                <a16:creationId xmlns:a16="http://schemas.microsoft.com/office/drawing/2014/main" id="{4AB30834-A6ED-48F0-8DAE-8BAD80B5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40" y="2282630"/>
            <a:ext cx="4732119" cy="457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Królowie ze wschodu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Królowie ze wschodu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16,12b) W Apokalipsie Jana celem osuszenia Eufratu jest przygotowanie drogi dla królów ze wschodu słońca .</a:t>
            </a:r>
          </a:p>
          <a:p>
            <a:r>
              <a:rPr lang="pl-PL" dirty="0">
                <a:solidFill>
                  <a:schemeClr val="tx1"/>
                </a:solidFill>
              </a:rPr>
              <a:t>Królowie ze wschodu słońca to nawiązanie do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Cyrusa Wielkiego </a:t>
            </a:r>
            <a:r>
              <a:rPr lang="pl-PL" dirty="0">
                <a:solidFill>
                  <a:schemeClr val="tx1"/>
                </a:solidFill>
              </a:rPr>
              <a:t>i jego wojsk, które pokonały starożytną Babilonię uciskającą lud Boży. Rolę Cyrusa Wielkiego przepowiedział prorok Izajasz, nazywając go Bożym pomazańcem (zob. Iz 45,1), który przyjdzie „ze wschodu słońca”. </a:t>
            </a:r>
          </a:p>
          <a:p>
            <a:r>
              <a:rPr lang="pl-PL" dirty="0">
                <a:solidFill>
                  <a:srgbClr val="FF7C80"/>
                </a:solidFill>
              </a:rPr>
              <a:t>3 demony jak żaby</a:t>
            </a:r>
            <a:r>
              <a:rPr lang="pl-PL" dirty="0">
                <a:solidFill>
                  <a:schemeClr val="tx1"/>
                </a:solidFill>
              </a:rPr>
              <a:t>. Z ust szatańskiej trójcy wychodzą 3 podobne do żab demoniczne duchy i udają się do przywódców świata, „aby ich zgromadzić na wojnę w ów wielki dzień Boga Wszechmogącego” (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16,14). </a:t>
            </a:r>
          </a:p>
          <a:p>
            <a:r>
              <a:rPr lang="pl-PL" dirty="0">
                <a:solidFill>
                  <a:schemeClr val="tx1"/>
                </a:solidFill>
              </a:rPr>
              <a:t>To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ostatnia szatańska próba podrobienia dzieła Bożego</a:t>
            </a:r>
            <a:r>
              <a:rPr lang="pl-PL" dirty="0">
                <a:solidFill>
                  <a:schemeClr val="tx1"/>
                </a:solidFill>
              </a:rPr>
              <a:t>. Te 3 demony są przedstawione jako </a:t>
            </a:r>
            <a:r>
              <a:rPr lang="pl-PL" dirty="0">
                <a:solidFill>
                  <a:srgbClr val="FF7C80"/>
                </a:solidFill>
              </a:rPr>
              <a:t>falsyfikaty trzech aniołów </a:t>
            </a:r>
            <a:r>
              <a:rPr lang="pl-PL" dirty="0">
                <a:solidFill>
                  <a:schemeClr val="tx1"/>
                </a:solidFill>
              </a:rPr>
              <a:t>z 14. rozdziału Apokalipsy Jana . 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8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77D1B7-A963-486E-BB70-055C027C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058993-4BE9-4FF9-AC13-F8036651D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cyrus wielki">
            <a:extLst>
              <a:ext uri="{FF2B5EF4-FFF2-40B4-BE49-F238E27FC236}">
                <a16:creationId xmlns:a16="http://schemas.microsoft.com/office/drawing/2014/main" id="{A15657A2-C30D-4495-96E0-CA0AA61D0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1950"/>
            <a:ext cx="57150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35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F4987-9B2D-465C-AF9F-3E9F0F7B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870076-F1C4-461D-83A9-BC755EBA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Znalezione obrazy dla zapytania Å¼aby">
            <a:extLst>
              <a:ext uri="{FF2B5EF4-FFF2-40B4-BE49-F238E27FC236}">
                <a16:creationId xmlns:a16="http://schemas.microsoft.com/office/drawing/2014/main" id="{F978526F-8602-4FF9-AB74-AE029464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14413"/>
            <a:ext cx="747712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9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Ostateczna bitwa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AAF00"/>
                </a:solidFill>
              </a:rPr>
              <a:t>Ostateczna bitwa nie jest konfliktem militarnym, ale duchowym. </a:t>
            </a:r>
            <a:r>
              <a:rPr lang="pl-PL" dirty="0">
                <a:solidFill>
                  <a:schemeClr val="tx1"/>
                </a:solidFill>
              </a:rPr>
              <a:t>Jest to bitwa o </a:t>
            </a:r>
            <a:r>
              <a:rPr lang="pl-PL" dirty="0">
                <a:solidFill>
                  <a:srgbClr val="FF7C80"/>
                </a:solidFill>
              </a:rPr>
              <a:t>umysły i serca ludzi</a:t>
            </a:r>
            <a:r>
              <a:rPr lang="pl-PL" dirty="0">
                <a:solidFill>
                  <a:schemeClr val="tx1"/>
                </a:solidFill>
              </a:rPr>
              <a:t>. Lud Boży musi bardzo poważnie podejść do tego, co wkrótce się wydarzy. </a:t>
            </a:r>
          </a:p>
          <a:p>
            <a:r>
              <a:rPr lang="pl-PL" dirty="0">
                <a:solidFill>
                  <a:schemeClr val="tx1"/>
                </a:solidFill>
              </a:rPr>
              <a:t>Wezwanie Jezusa skierowane do Jego wyznawców, by zachowali czujność i pilnowali swoich szat (aby nie chodzili nago i by nie widziano ich nagości), jest echem </a:t>
            </a:r>
            <a:r>
              <a:rPr lang="pl-PL" dirty="0">
                <a:solidFill>
                  <a:srgbClr val="92D050"/>
                </a:solidFill>
              </a:rPr>
              <a:t>praktyki stosowanej w świątyni jerozolimskiej</a:t>
            </a:r>
            <a:r>
              <a:rPr lang="pl-PL" dirty="0">
                <a:solidFill>
                  <a:schemeClr val="tx1"/>
                </a:solidFill>
              </a:rPr>
              <a:t>. Nocą dowódca straży świątynnej sprawdzał strażników u bram świątyni. Jeśli jakiś strażnik został przyłapany, gdy spał na posterunku, zabierano mu ubranie i palono je, a jego odsyłano do domu nagiego i okrytego hańbą.</a:t>
            </a:r>
          </a:p>
        </p:txBody>
      </p:sp>
    </p:spTree>
    <p:extLst>
      <p:ext uri="{BB962C8B-B14F-4D97-AF65-F5344CB8AC3E}">
        <p14:creationId xmlns:p14="http://schemas.microsoft.com/office/powerpoint/2010/main" val="3314026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Ostateczna bitwa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Siły świata zgromadzą się w miejscu nazwanym po hebrajsku </a:t>
            </a:r>
            <a:r>
              <a:rPr lang="pl-PL" dirty="0">
                <a:solidFill>
                  <a:srgbClr val="FAAF00"/>
                </a:solidFill>
              </a:rPr>
              <a:t>Armagedon</a:t>
            </a:r>
            <a:r>
              <a:rPr lang="pl-PL" dirty="0">
                <a:solidFill>
                  <a:schemeClr val="tx1"/>
                </a:solidFill>
              </a:rPr>
              <a:t> , co znaczy </a:t>
            </a:r>
            <a:r>
              <a:rPr lang="pl-PL" dirty="0">
                <a:solidFill>
                  <a:srgbClr val="FAAF00"/>
                </a:solidFill>
              </a:rPr>
              <a:t>góra Megiddo </a:t>
            </a:r>
            <a:r>
              <a:rPr lang="pl-PL" dirty="0">
                <a:solidFill>
                  <a:schemeClr val="tx1"/>
                </a:solidFill>
              </a:rPr>
              <a:t>. W czasach starotestamentowych Megiddo było miastem-twierdzą na równinie </a:t>
            </a:r>
            <a:r>
              <a:rPr lang="pl-PL" dirty="0" err="1">
                <a:solidFill>
                  <a:schemeClr val="tx1"/>
                </a:solidFill>
              </a:rPr>
              <a:t>Jezreel</a:t>
            </a:r>
            <a:r>
              <a:rPr lang="pl-PL" dirty="0">
                <a:solidFill>
                  <a:schemeClr val="tx1"/>
                </a:solidFill>
              </a:rPr>
              <a:t>/</a:t>
            </a:r>
            <a:r>
              <a:rPr lang="pl-PL" dirty="0" err="1">
                <a:solidFill>
                  <a:schemeClr val="tx1"/>
                </a:solidFill>
              </a:rPr>
              <a:t>Ezdrelon</a:t>
            </a:r>
            <a:r>
              <a:rPr lang="pl-PL" dirty="0">
                <a:solidFill>
                  <a:schemeClr val="tx1"/>
                </a:solidFill>
              </a:rPr>
              <a:t>. Miasto leżało na wielkim szlaku z Egiptu do Damaszku — na drodze przemarszu armii najeżdżających Palestynę. Tak więc było ono ważnym strategicznym miejscem. </a:t>
            </a:r>
            <a:r>
              <a:rPr lang="pl-PL" dirty="0">
                <a:solidFill>
                  <a:srgbClr val="92D050"/>
                </a:solidFill>
              </a:rPr>
              <a:t>Równina (czy też dolina) </a:t>
            </a:r>
            <a:r>
              <a:rPr lang="pl-PL" dirty="0" err="1">
                <a:solidFill>
                  <a:srgbClr val="92D050"/>
                </a:solidFill>
              </a:rPr>
              <a:t>Jezreel</a:t>
            </a:r>
            <a:r>
              <a:rPr lang="pl-PL" dirty="0">
                <a:solidFill>
                  <a:srgbClr val="92D050"/>
                </a:solidFill>
              </a:rPr>
              <a:t> słynęła jako miejsce wielu ważnych bitew w dziejach Izraela. </a:t>
            </a:r>
          </a:p>
          <a:p>
            <a:r>
              <a:rPr lang="pl-PL" dirty="0">
                <a:solidFill>
                  <a:schemeClr val="tx1"/>
                </a:solidFill>
              </a:rPr>
              <a:t>Pod Megiddo Barak i Debora pokonali </a:t>
            </a:r>
            <a:r>
              <a:rPr lang="pl-PL" dirty="0" err="1">
                <a:solidFill>
                  <a:srgbClr val="FF7C80"/>
                </a:solidFill>
              </a:rPr>
              <a:t>Syserę</a:t>
            </a:r>
            <a:r>
              <a:rPr lang="pl-PL" dirty="0">
                <a:solidFill>
                  <a:schemeClr val="tx1"/>
                </a:solidFill>
              </a:rPr>
              <a:t> i jego armię (zob. </a:t>
            </a:r>
            <a:r>
              <a:rPr lang="pl-PL" dirty="0" err="1">
                <a:solidFill>
                  <a:schemeClr val="tx1"/>
                </a:solidFill>
              </a:rPr>
              <a:t>Sdz</a:t>
            </a:r>
            <a:r>
              <a:rPr lang="pl-PL" dirty="0">
                <a:solidFill>
                  <a:schemeClr val="tx1"/>
                </a:solidFill>
              </a:rPr>
              <a:t> 5,19-21), </a:t>
            </a:r>
          </a:p>
          <a:p>
            <a:r>
              <a:rPr lang="pl-PL" dirty="0">
                <a:solidFill>
                  <a:schemeClr val="tx1"/>
                </a:solidFill>
              </a:rPr>
              <a:t>Gedeon odniósł zwycięstwo nad </a:t>
            </a:r>
            <a:r>
              <a:rPr lang="pl-PL" dirty="0" err="1">
                <a:solidFill>
                  <a:srgbClr val="FF7C80"/>
                </a:solidFill>
              </a:rPr>
              <a:t>Midianitami</a:t>
            </a:r>
            <a:r>
              <a:rPr lang="pl-PL" dirty="0">
                <a:solidFill>
                  <a:srgbClr val="FF7C80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dirty="0" err="1">
                <a:solidFill>
                  <a:schemeClr val="tx1"/>
                </a:solidFill>
              </a:rPr>
              <a:t>Sdz</a:t>
            </a:r>
            <a:r>
              <a:rPr lang="pl-PL" dirty="0">
                <a:solidFill>
                  <a:schemeClr val="tx1"/>
                </a:solidFill>
              </a:rPr>
              <a:t> 6,33), </a:t>
            </a:r>
          </a:p>
          <a:p>
            <a:r>
              <a:rPr lang="pl-PL" dirty="0">
                <a:solidFill>
                  <a:srgbClr val="FF7C80"/>
                </a:solidFill>
              </a:rPr>
              <a:t>Saul </a:t>
            </a:r>
            <a:r>
              <a:rPr lang="pl-PL" dirty="0">
                <a:solidFill>
                  <a:schemeClr val="tx1"/>
                </a:solidFill>
              </a:rPr>
              <a:t>został pokonany przez </a:t>
            </a:r>
            <a:r>
              <a:rPr lang="pl-PL" dirty="0" err="1">
                <a:solidFill>
                  <a:schemeClr val="tx1"/>
                </a:solidFill>
              </a:rPr>
              <a:t>Filistyńczyków</a:t>
            </a:r>
            <a:r>
              <a:rPr lang="pl-PL" dirty="0">
                <a:solidFill>
                  <a:schemeClr val="tx1"/>
                </a:solidFill>
              </a:rPr>
              <a:t> (zob. 31. rozdział 1 Księgi Samuela </a:t>
            </a:r>
          </a:p>
          <a:p>
            <a:r>
              <a:rPr lang="pl-PL" dirty="0" err="1">
                <a:solidFill>
                  <a:srgbClr val="FF7C80"/>
                </a:solidFill>
              </a:rPr>
              <a:t>Achazjasz</a:t>
            </a:r>
            <a:r>
              <a:rPr lang="pl-PL" dirty="0">
                <a:solidFill>
                  <a:schemeClr val="tx1"/>
                </a:solidFill>
              </a:rPr>
              <a:t> został postrzelony przez </a:t>
            </a:r>
            <a:r>
              <a:rPr lang="pl-PL" dirty="0" err="1">
                <a:solidFill>
                  <a:schemeClr val="tx1"/>
                </a:solidFill>
              </a:rPr>
              <a:t>Jehu</a:t>
            </a:r>
            <a:r>
              <a:rPr lang="pl-PL" dirty="0">
                <a:solidFill>
                  <a:schemeClr val="tx1"/>
                </a:solidFill>
              </a:rPr>
              <a:t> (zob. 2 </a:t>
            </a:r>
            <a:r>
              <a:rPr lang="pl-PL" dirty="0" err="1">
                <a:solidFill>
                  <a:schemeClr val="tx1"/>
                </a:solidFill>
              </a:rPr>
              <a:t>Krl</a:t>
            </a:r>
            <a:r>
              <a:rPr lang="pl-PL" dirty="0">
                <a:solidFill>
                  <a:schemeClr val="tx1"/>
                </a:solidFill>
              </a:rPr>
              <a:t> 9,27), </a:t>
            </a:r>
          </a:p>
          <a:p>
            <a:r>
              <a:rPr lang="pl-PL" dirty="0" err="1">
                <a:solidFill>
                  <a:srgbClr val="FF7C80"/>
                </a:solidFill>
              </a:rPr>
              <a:t>Jozjasz</a:t>
            </a:r>
            <a:r>
              <a:rPr lang="pl-PL" dirty="0">
                <a:solidFill>
                  <a:schemeClr val="tx1"/>
                </a:solidFill>
              </a:rPr>
              <a:t> zginął w bitwie z wojskami faraona (zob. 2 </a:t>
            </a:r>
            <a:r>
              <a:rPr lang="pl-PL" dirty="0" err="1">
                <a:solidFill>
                  <a:schemeClr val="tx1"/>
                </a:solidFill>
              </a:rPr>
              <a:t>Krl</a:t>
            </a:r>
            <a:r>
              <a:rPr lang="pl-PL" dirty="0">
                <a:solidFill>
                  <a:schemeClr val="tx1"/>
                </a:solidFill>
              </a:rPr>
              <a:t> 23,29-30). </a:t>
            </a:r>
          </a:p>
          <a:p>
            <a:r>
              <a:rPr lang="pl-PL" dirty="0">
                <a:solidFill>
                  <a:schemeClr val="tx1"/>
                </a:solidFill>
              </a:rPr>
              <a:t>Wrogowie Boga zostali przedstawieni w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9,16 jako demoniczne siły liczące </a:t>
            </a:r>
            <a:r>
              <a:rPr lang="pl-PL" dirty="0">
                <a:solidFill>
                  <a:srgbClr val="FAAF00"/>
                </a:solidFill>
              </a:rPr>
              <a:t>200 mln </a:t>
            </a:r>
            <a:r>
              <a:rPr lang="pl-PL" dirty="0">
                <a:solidFill>
                  <a:schemeClr val="tx1"/>
                </a:solidFill>
              </a:rPr>
              <a:t>i walczące przeciwko 144 tys. świętych. </a:t>
            </a:r>
          </a:p>
        </p:txBody>
      </p:sp>
    </p:spTree>
    <p:extLst>
      <p:ext uri="{BB962C8B-B14F-4D97-AF65-F5344CB8AC3E}">
        <p14:creationId xmlns:p14="http://schemas.microsoft.com/office/powerpoint/2010/main" val="1655408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B22A00-DE38-4F0E-A6F0-90D360F6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9F734B-9B2C-400B-860C-5C3644053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Ilustracja">
            <a:extLst>
              <a:ext uri="{FF2B5EF4-FFF2-40B4-BE49-F238E27FC236}">
                <a16:creationId xmlns:a16="http://schemas.microsoft.com/office/drawing/2014/main" id="{90641A6F-112A-437C-B21D-AB081665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42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9A38F9-76C0-408F-90AF-1279777B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79CF04-C6B6-4B22-931C-93C7B4E3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Ilustracja">
            <a:extLst>
              <a:ext uri="{FF2B5EF4-FFF2-40B4-BE49-F238E27FC236}">
                <a16:creationId xmlns:a16="http://schemas.microsoft.com/office/drawing/2014/main" id="{54A97821-E077-4FFF-8E4C-C3AC6CB2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00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7663B-9573-435B-9555-8EBC6912D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54D613-5CE2-420E-816B-16EC086C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Ilustracja">
            <a:extLst>
              <a:ext uri="{FF2B5EF4-FFF2-40B4-BE49-F238E27FC236}">
                <a16:creationId xmlns:a16="http://schemas.microsoft.com/office/drawing/2014/main" id="{5302B595-D83A-4350-9157-6412B8BD2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0"/>
            <a:ext cx="8039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99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BC8107-965F-4798-810F-454A250B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03AD3C-D015-4AB0-AD51-A43824A90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barak i debora">
            <a:extLst>
              <a:ext uri="{FF2B5EF4-FFF2-40B4-BE49-F238E27FC236}">
                <a16:creationId xmlns:a16="http://schemas.microsoft.com/office/drawing/2014/main" id="{3065F41F-AF9C-41FD-8CFC-76C8A3E9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14500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08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03A5C8-F4E5-4BC8-A96F-B0FFDBAF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1F826F-0B14-4D9E-A2B8-206E70E5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Znalezione obrazy dla zapytania gedeon">
            <a:extLst>
              <a:ext uri="{FF2B5EF4-FFF2-40B4-BE49-F238E27FC236}">
                <a16:creationId xmlns:a16="http://schemas.microsoft.com/office/drawing/2014/main" id="{22EAE644-E212-4017-ADCB-4F917967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0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9391"/>
            <a:ext cx="10131425" cy="66105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r>
              <a:rPr lang="pl-PL" dirty="0"/>
              <a:t>Usłyszałem, jak potężny głos  ze świątyni mówił do siedmiu aniołów:  „Idźcie i wylejcie na ziemię </a:t>
            </a:r>
            <a:r>
              <a:rPr lang="pl-PL" dirty="0">
                <a:solidFill>
                  <a:srgbClr val="FFFF00"/>
                </a:solidFill>
              </a:rPr>
              <a:t>siedem czasz gniewu  Boga</a:t>
            </a:r>
            <a:r>
              <a:rPr lang="pl-PL" dirty="0"/>
              <a:t>!”.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Poszedł pierwszy i wylał swoją czaszę na ziemię.</a:t>
            </a:r>
            <a:r>
              <a:rPr lang="pl-PL" dirty="0"/>
              <a:t> Złośliwe i bolesne </a:t>
            </a:r>
            <a:r>
              <a:rPr lang="pl-PL" dirty="0">
                <a:solidFill>
                  <a:srgbClr val="FF7C80"/>
                </a:solidFill>
              </a:rPr>
              <a:t>wrzody </a:t>
            </a:r>
            <a:r>
              <a:rPr lang="pl-PL" dirty="0"/>
              <a:t>dotknęły ludzi, którzy mieli znak bestii i oddawali pokłon jej obrazowi.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Drugi wylał swoją czaszę na morze. </a:t>
            </a:r>
            <a:r>
              <a:rPr lang="pl-PL" dirty="0"/>
              <a:t>Stało się ono jak </a:t>
            </a:r>
            <a:r>
              <a:rPr lang="pl-PL" dirty="0">
                <a:solidFill>
                  <a:srgbClr val="FF7C80"/>
                </a:solidFill>
              </a:rPr>
              <a:t>krew  zmarłego </a:t>
            </a:r>
            <a:r>
              <a:rPr lang="pl-PL" dirty="0"/>
              <a:t>i wszystko, co żyło w morzu, wymarło.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Trzeci wylał swoją czaszę na rzeki i na źródła wody</a:t>
            </a:r>
            <a:r>
              <a:rPr lang="pl-PL" dirty="0"/>
              <a:t>, a te zamieniły się w </a:t>
            </a:r>
            <a:r>
              <a:rPr lang="pl-PL" dirty="0">
                <a:solidFill>
                  <a:srgbClr val="FF7C80"/>
                </a:solidFill>
              </a:rPr>
              <a:t>krew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I usłyszałem, co mówił anioł wód: „Ty, który jesteś i który byłeś, jesteś sprawiedliwy i święty, ponieważ wydałeś ten wyrok.</a:t>
            </a:r>
          </a:p>
          <a:p>
            <a:pPr marL="0" indent="0">
              <a:buNone/>
            </a:pPr>
            <a:r>
              <a:rPr lang="pl-PL" dirty="0"/>
              <a:t>Skoro oni przelali krew świętych  i proroków,  Ty dałeś im do picia krew. Zasługują na to”.</a:t>
            </a:r>
          </a:p>
          <a:p>
            <a:pPr marL="0" indent="0">
              <a:buNone/>
            </a:pPr>
            <a:r>
              <a:rPr lang="pl-PL" dirty="0"/>
              <a:t>Usłyszałem też, co mówił ołtarz: „Tak, Panie, Boże Wszechmocny, słuszne i sprawiedliwe są Twoje wyroki”.</a:t>
            </a:r>
          </a:p>
        </p:txBody>
      </p:sp>
    </p:spTree>
    <p:extLst>
      <p:ext uri="{BB962C8B-B14F-4D97-AF65-F5344CB8AC3E}">
        <p14:creationId xmlns:p14="http://schemas.microsoft.com/office/powerpoint/2010/main" val="31777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53DFB7-BEBE-4A35-BDE3-170EC6D5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4555EB-2EC4-4F52-8253-1F4085CFB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saul king">
            <a:extLst>
              <a:ext uri="{FF2B5EF4-FFF2-40B4-BE49-F238E27FC236}">
                <a16:creationId xmlns:a16="http://schemas.microsoft.com/office/drawing/2014/main" id="{0A55447F-1736-4BD8-AC03-EAF0908A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990600"/>
            <a:ext cx="38766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44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5C092-0ECF-4522-9746-AC9D298E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8A54EF-BFF4-4308-8C56-0D1B249F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Znalezione obrazy dla zapytania achazjasz jehu">
            <a:extLst>
              <a:ext uri="{FF2B5EF4-FFF2-40B4-BE49-F238E27FC236}">
                <a16:creationId xmlns:a16="http://schemas.microsoft.com/office/drawing/2014/main" id="{BC3C0705-91F1-49B4-BBA5-0945C9540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51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4958D-C79D-4855-9CFF-537D3819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F339BB-4339-4807-B07A-1D5398E88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Znalezione obrazy dla zapytania jozjasz">
            <a:extLst>
              <a:ext uri="{FF2B5EF4-FFF2-40B4-BE49-F238E27FC236}">
                <a16:creationId xmlns:a16="http://schemas.microsoft.com/office/drawing/2014/main" id="{7F913C57-D695-469B-841C-2E2D7791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857250"/>
            <a:ext cx="8572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80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8F7587-6789-438F-9BA7-542E5574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FE6A36-35B4-4D42-9404-B319366D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Znalezione obrazy dla zapytania armia chinska">
            <a:extLst>
              <a:ext uri="{FF2B5EF4-FFF2-40B4-BE49-F238E27FC236}">
                <a16:creationId xmlns:a16="http://schemas.microsoft.com/office/drawing/2014/main" id="{8DCCAB93-B092-45E5-BED3-730199CD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00075"/>
            <a:ext cx="57150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19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VII anioł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Ostatni z siedmiu aniołów wylewa swoją czaszę </a:t>
            </a:r>
            <a:r>
              <a:rPr lang="pl-PL" dirty="0">
                <a:solidFill>
                  <a:srgbClr val="FAAF00"/>
                </a:solidFill>
              </a:rPr>
              <a:t>w powietrze </a:t>
            </a:r>
            <a:r>
              <a:rPr lang="pl-PL" dirty="0">
                <a:solidFill>
                  <a:schemeClr val="tx1"/>
                </a:solidFill>
              </a:rPr>
              <a:t>i w tej chwili rozlega się donośny głos ze świątyni, od tronu Bożego.</a:t>
            </a:r>
          </a:p>
          <a:p>
            <a:r>
              <a:rPr lang="pl-PL" dirty="0">
                <a:solidFill>
                  <a:schemeClr val="tx1"/>
                </a:solidFill>
              </a:rPr>
              <a:t>Babilon i ci, którzy utożsamiali się z nim, doświadczą pełni gniewu Bożego. Bóg nie zapomniał o wielkim Babilonie. Będzie on musiał wypić „</a:t>
            </a:r>
            <a:r>
              <a:rPr lang="pl-PL" dirty="0">
                <a:solidFill>
                  <a:srgbClr val="FAAF00"/>
                </a:solidFill>
              </a:rPr>
              <a:t>kielich wina zapalczywego gniewu Bożego</a:t>
            </a:r>
            <a:r>
              <a:rPr lang="pl-PL" dirty="0">
                <a:solidFill>
                  <a:schemeClr val="tx1"/>
                </a:solidFill>
              </a:rPr>
              <a:t>” </a:t>
            </a:r>
          </a:p>
          <a:p>
            <a:r>
              <a:rPr lang="pl-PL" dirty="0">
                <a:solidFill>
                  <a:schemeClr val="tx1"/>
                </a:solidFill>
              </a:rPr>
              <a:t>W Starym Testamencie </a:t>
            </a:r>
            <a:r>
              <a:rPr lang="pl-PL" dirty="0">
                <a:solidFill>
                  <a:srgbClr val="FAAF00"/>
                </a:solidFill>
              </a:rPr>
              <a:t>grad</a:t>
            </a:r>
            <a:r>
              <a:rPr lang="pl-PL" dirty="0">
                <a:solidFill>
                  <a:schemeClr val="tx1"/>
                </a:solidFill>
              </a:rPr>
              <a:t> jest symbolem sądu wymierzonego przeciwko wrogom Izraela (zob. </a:t>
            </a:r>
            <a:r>
              <a:rPr lang="pl-PL" dirty="0" err="1">
                <a:solidFill>
                  <a:schemeClr val="tx1"/>
                </a:solidFill>
              </a:rPr>
              <a:t>Joz</a:t>
            </a:r>
            <a:r>
              <a:rPr lang="pl-PL" dirty="0">
                <a:solidFill>
                  <a:schemeClr val="tx1"/>
                </a:solidFill>
              </a:rPr>
              <a:t> 10,11; </a:t>
            </a:r>
            <a:r>
              <a:rPr lang="pl-PL" dirty="0" err="1">
                <a:solidFill>
                  <a:schemeClr val="tx1"/>
                </a:solidFill>
              </a:rPr>
              <a:t>Ez</a:t>
            </a:r>
            <a:r>
              <a:rPr lang="pl-PL" dirty="0">
                <a:solidFill>
                  <a:schemeClr val="tx1"/>
                </a:solidFill>
              </a:rPr>
              <a:t> 38,22). </a:t>
            </a:r>
          </a:p>
          <a:p>
            <a:r>
              <a:rPr lang="pl-PL" b="1" dirty="0">
                <a:solidFill>
                  <a:srgbClr val="FAB000"/>
                </a:solidFill>
              </a:rPr>
              <a:t>Grad w ST to Boże kamienie spadające z nieba. Rzucanie kamieniami to powszechna praktyka walki w starożytności.</a:t>
            </a:r>
          </a:p>
        </p:txBody>
      </p:sp>
    </p:spTree>
    <p:extLst>
      <p:ext uri="{BB962C8B-B14F-4D97-AF65-F5344CB8AC3E}">
        <p14:creationId xmlns:p14="http://schemas.microsoft.com/office/powerpoint/2010/main" val="609684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8DE103-74AB-4753-9592-E047C1F1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CD866E-FB92-48F1-AC95-55F95EEA2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Znalezione obrazy dla zapytania grad">
            <a:extLst>
              <a:ext uri="{FF2B5EF4-FFF2-40B4-BE49-F238E27FC236}">
                <a16:creationId xmlns:a16="http://schemas.microsoft.com/office/drawing/2014/main" id="{90AA941F-FC5D-4447-B1D9-6B9D887D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37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89533-679B-4803-9781-D83AAC9E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C55C31-64E8-468F-8E3E-A00C08192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https://upload.wikimedia.org/wikipedia/commons/thumb/8/8a/Martin%2C_John_-_The_Seventh_Plague_-_1823.jpg/1280px-Martin%2C_John_-_The_Seventh_Plague_-_1823.jpg">
            <a:extLst>
              <a:ext uri="{FF2B5EF4-FFF2-40B4-BE49-F238E27FC236}">
                <a16:creationId xmlns:a16="http://schemas.microsoft.com/office/drawing/2014/main" id="{5654B3F3-5203-4481-A1BC-8EB863F22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0"/>
            <a:ext cx="10218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58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AC0126-A671-49A3-BD71-32C998AD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A485D9-08C7-4E8D-A0EC-4C8425C1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Znalezione obrazy dla zapytania gods wrath">
            <a:extLst>
              <a:ext uri="{FF2B5EF4-FFF2-40B4-BE49-F238E27FC236}">
                <a16:creationId xmlns:a16="http://schemas.microsoft.com/office/drawing/2014/main" id="{1C46B9F9-17E5-455E-8E46-AF6EEFE9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2913"/>
            <a:ext cx="114300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24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A75309-03CF-4FEE-B40B-FC872E93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735E93-D263-4847-891E-CE61F80FD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Znalezione obrazy dla zapytania baranek">
            <a:extLst>
              <a:ext uri="{FF2B5EF4-FFF2-40B4-BE49-F238E27FC236}">
                <a16:creationId xmlns:a16="http://schemas.microsoft.com/office/drawing/2014/main" id="{9B656627-36A2-44DB-8050-2FA608567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8587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Czwarty wylał swoją czaszę na słońce </a:t>
            </a:r>
            <a:r>
              <a:rPr lang="pl-PL" dirty="0"/>
              <a:t>i mogło ono przypiekać ludzi </a:t>
            </a:r>
            <a:r>
              <a:rPr lang="pl-PL" dirty="0">
                <a:solidFill>
                  <a:srgbClr val="FF7C80"/>
                </a:solidFill>
              </a:rPr>
              <a:t>ogniem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A ludzie, udręczeni wielkim żarem, zaczęli bluźnić imieniu Boga, od którego przyszły te plagi, lecz nie nawrócili się, aby oddać Mu chwałę.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Piąty wylał swoją czaszę na tron bestii</a:t>
            </a:r>
            <a:r>
              <a:rPr lang="pl-PL" dirty="0"/>
              <a:t>. Jej królestwo okryła </a:t>
            </a:r>
            <a:r>
              <a:rPr lang="pl-PL" dirty="0">
                <a:solidFill>
                  <a:srgbClr val="FF7C80"/>
                </a:solidFill>
              </a:rPr>
              <a:t>ciemność</a:t>
            </a:r>
            <a:r>
              <a:rPr lang="pl-PL" dirty="0"/>
              <a:t> i ludzie z bólu gryźli sobie języki.</a:t>
            </a:r>
          </a:p>
          <a:p>
            <a:pPr marL="0" indent="0">
              <a:buNone/>
            </a:pPr>
            <a:r>
              <a:rPr lang="pl-PL" dirty="0"/>
              <a:t>Zaczęli bluźnić Bogu nieba z powodu swojego bólu i wrzodów, ale nie zmienili swego postępowania.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Szósty wylał swoją czaszę na wielką rzekę Eufrat. </a:t>
            </a:r>
            <a:r>
              <a:rPr lang="pl-PL" dirty="0"/>
              <a:t>Woda rzeki </a:t>
            </a:r>
            <a:r>
              <a:rPr lang="pl-PL" dirty="0">
                <a:solidFill>
                  <a:srgbClr val="FF7C80"/>
                </a:solidFill>
              </a:rPr>
              <a:t>wyschła</a:t>
            </a:r>
            <a:r>
              <a:rPr lang="pl-PL" dirty="0"/>
              <a:t>, aby otworzyła się </a:t>
            </a:r>
            <a:r>
              <a:rPr lang="pl-PL" dirty="0">
                <a:solidFill>
                  <a:srgbClr val="92D050"/>
                </a:solidFill>
              </a:rPr>
              <a:t>droga królom Wschodu</a:t>
            </a:r>
            <a:r>
              <a:rPr lang="pl-PL" dirty="0">
                <a:solidFill>
                  <a:srgbClr val="FF7C80"/>
                </a:solidFill>
              </a:rPr>
              <a:t>.</a:t>
            </a:r>
          </a:p>
          <a:p>
            <a:pPr marL="0" indent="0">
              <a:buNone/>
            </a:pPr>
            <a:r>
              <a:rPr lang="pl-PL" dirty="0"/>
              <a:t>I zobaczyłem, jak z gardzieli smoka, z gardzieli bestii i z ust fałszywego proroka wyszły </a:t>
            </a:r>
            <a:r>
              <a:rPr lang="pl-PL" dirty="0">
                <a:solidFill>
                  <a:srgbClr val="FF7C80"/>
                </a:solidFill>
              </a:rPr>
              <a:t>trzy duchy nieczyste podobne do ropuch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Były to duchy demoniczne, które czynią znaki. Udają się one do królów całej ziemi, aby zgromadzić ich do walki na wielki dzień  Wszechmocnego Boga.</a:t>
            </a:r>
          </a:p>
        </p:txBody>
      </p:sp>
    </p:spTree>
    <p:extLst>
      <p:ext uri="{BB962C8B-B14F-4D97-AF65-F5344CB8AC3E}">
        <p14:creationId xmlns:p14="http://schemas.microsoft.com/office/powerpoint/2010/main" val="177695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03339"/>
            <a:ext cx="10131425" cy="6266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„Oto przychodzę jak złodziej. Szczęśliwy, kto czuwa i strzeże swych szat, by nie chodzić nagim i aby nie oglądano jego poniżenia”.</a:t>
            </a:r>
          </a:p>
          <a:p>
            <a:pPr marL="0" indent="0">
              <a:buNone/>
            </a:pPr>
            <a:r>
              <a:rPr lang="pl-PL" dirty="0"/>
              <a:t>Zgromadzono ich na miejscu zwanym po hebrajsku </a:t>
            </a:r>
            <a:r>
              <a:rPr lang="pl-PL" b="1" u="sng" dirty="0" err="1">
                <a:solidFill>
                  <a:srgbClr val="FFC000"/>
                </a:solidFill>
              </a:rPr>
              <a:t>Harmagedon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Siódmy wylał swoją czaszę w powietrze</a:t>
            </a:r>
            <a:r>
              <a:rPr lang="pl-PL" dirty="0"/>
              <a:t>. Wtedy ze świątyni, od tronu, wyszedł potężny głos, który mówił: „Stało się!”.</a:t>
            </a:r>
          </a:p>
          <a:p>
            <a:pPr marL="0" indent="0">
              <a:buNone/>
            </a:pPr>
            <a:r>
              <a:rPr lang="pl-PL" dirty="0"/>
              <a:t>Wówczas pojawiły się </a:t>
            </a:r>
            <a:r>
              <a:rPr lang="pl-PL" dirty="0">
                <a:solidFill>
                  <a:srgbClr val="FF7C80"/>
                </a:solidFill>
              </a:rPr>
              <a:t>błyskawice, głosy, gromy i wielkie trzęsienie ziemi</a:t>
            </a:r>
            <a:r>
              <a:rPr lang="pl-PL" dirty="0"/>
              <a:t>. Odkąd człowiek istniał na ziemi, nie było tak gwałtownego trzęsienia.</a:t>
            </a:r>
          </a:p>
          <a:p>
            <a:pPr marL="0" indent="0">
              <a:buNone/>
            </a:pPr>
            <a:r>
              <a:rPr lang="pl-PL" dirty="0">
                <a:solidFill>
                  <a:srgbClr val="FF7C80"/>
                </a:solidFill>
              </a:rPr>
              <a:t>Wielkie miasto rozpadło się na trzy części, a miasta narodów runęły. Bóg wspomniał o wielkiej Babilonii  i dał jej kielich z winem swego zapalczywego gniewu. </a:t>
            </a:r>
          </a:p>
          <a:p>
            <a:pPr marL="0" indent="0">
              <a:buNone/>
            </a:pPr>
            <a:r>
              <a:rPr lang="pl-PL" dirty="0"/>
              <a:t>Zatonęły też wszystkie wyspy i nie znaleziono żadnej góry.</a:t>
            </a:r>
          </a:p>
          <a:p>
            <a:pPr marL="0" indent="0">
              <a:buNone/>
            </a:pPr>
            <a:r>
              <a:rPr lang="pl-PL" dirty="0"/>
              <a:t>A z nieba spadł na ludzi </a:t>
            </a:r>
            <a:r>
              <a:rPr lang="pl-PL" dirty="0">
                <a:solidFill>
                  <a:srgbClr val="FF7C80"/>
                </a:solidFill>
              </a:rPr>
              <a:t>wielki grad </a:t>
            </a:r>
            <a:r>
              <a:rPr lang="pl-PL" dirty="0"/>
              <a:t>– ciężki prawie jak talent  – i ludzie zaczęli bluźnić Bogu z powodu plagi gradu, gdyż była to bardzo dotkliwa plaga.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D70AF-79FA-43DD-8DAA-165A40B4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58FE69-C8B3-4B35-A9D7-82FBFABB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kataklizm">
            <a:extLst>
              <a:ext uri="{FF2B5EF4-FFF2-40B4-BE49-F238E27FC236}">
                <a16:creationId xmlns:a16="http://schemas.microsoft.com/office/drawing/2014/main" id="{C75D7ADB-796B-4030-ABE9-494DF174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4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Plagi ostateczne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16,1-11 mówi nam, że 7 plag ostatecznych jest zarezerwowanych wyłącznie dla </a:t>
            </a:r>
            <a:r>
              <a:rPr lang="pl-PL" dirty="0">
                <a:solidFill>
                  <a:srgbClr val="FAAF00"/>
                </a:solidFill>
              </a:rPr>
              <a:t>tych, którzy odrzucili Boga </a:t>
            </a:r>
            <a:r>
              <a:rPr lang="pl-PL" dirty="0">
                <a:solidFill>
                  <a:schemeClr val="tx1"/>
                </a:solidFill>
              </a:rPr>
              <a:t>i przyjęli znamię bestii. </a:t>
            </a:r>
          </a:p>
          <a:p>
            <a:r>
              <a:rPr lang="pl-PL" dirty="0">
                <a:solidFill>
                  <a:schemeClr val="tx1"/>
                </a:solidFill>
              </a:rPr>
              <a:t>Plagi te są nazwane ostatnimi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15,1). Są ostatnie, gdyż następują </a:t>
            </a:r>
            <a:r>
              <a:rPr lang="pl-PL" dirty="0">
                <a:solidFill>
                  <a:srgbClr val="FF7C80"/>
                </a:solidFill>
              </a:rPr>
              <a:t>po plagach związanych z siedmioma trąbami</a:t>
            </a:r>
            <a:r>
              <a:rPr lang="pl-PL" dirty="0">
                <a:solidFill>
                  <a:schemeClr val="tx1"/>
                </a:solidFill>
              </a:rPr>
              <a:t>. Trąby były wstępnymi sądami zapowiadającymi surowsze sądy mające nastąpić w przyszłości.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051AA8-5C71-418C-AEDC-848E3383B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987574"/>
              </p:ext>
            </p:extLst>
          </p:nvPr>
        </p:nvGraphicFramePr>
        <p:xfrm>
          <a:off x="2032000" y="4353886"/>
          <a:ext cx="8128000" cy="178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72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4C5D03-B30B-4A44-834A-5F02DCDD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Plagi egipskie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FBA66D-B652-408C-96A5-AE92E8C8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5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Charakter poszczególnych plag oraz ich następstwo według </a:t>
            </a:r>
            <a:r>
              <a:rPr lang="pl-PL" sz="2400" dirty="0">
                <a:solidFill>
                  <a:schemeClr val="tx1"/>
                </a:solidFill>
                <a:hlinkClick r:id="rId2" tooltip="Bibl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Biblii</a:t>
            </a:r>
            <a:r>
              <a:rPr lang="pl-PL" sz="2400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Wj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7,14-25) przemiana wód 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N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Nilu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i całej wody w Egipcie w </a:t>
            </a:r>
            <a:r>
              <a:rPr lang="pl-PL" sz="2400" i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 tooltip="Kr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krew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(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דָם '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dam')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Wj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7,26-8.11) </a:t>
            </a:r>
            <a:r>
              <a:rPr lang="pl-PL" sz="2400" i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 tooltip="Żab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żaby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 (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צְּפַרְדֵּעַ '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cfardea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Wj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8,12-15) </a:t>
            </a:r>
            <a:r>
              <a:rPr lang="pl-PL" sz="2400" i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 tooltip="Kom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komary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(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כִּנִּים '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kinim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Wj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8,16-28) </a:t>
            </a:r>
            <a:r>
              <a:rPr lang="pl-PL" sz="2400" i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 tooltip="Muc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muchy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(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עָרוֹב '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arow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Wj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9,1-7) </a:t>
            </a:r>
            <a:r>
              <a:rPr lang="pl-PL" sz="2400" i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 tooltip="Pomór bydł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pomór bydła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(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דֶּבֶר '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dewer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Wj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9,8-12) </a:t>
            </a:r>
            <a:r>
              <a:rPr lang="pl-PL" sz="2400" i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9" tooltip="Wrzó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wrzody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(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שְׁחִין '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szchin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Wj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9,13-35) </a:t>
            </a:r>
            <a:r>
              <a:rPr lang="pl-PL" sz="2400" i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10" tooltip="Gr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(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בָּרָד '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barad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Wj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10,1-20) </a:t>
            </a:r>
            <a:r>
              <a:rPr lang="pl-PL" sz="2400" i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11" tooltip="Szarańc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szarańcza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(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אַרְבֶּה '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arbe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Wj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10,21-29) </a:t>
            </a:r>
            <a:r>
              <a:rPr lang="pl-PL" sz="2400" i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12" tooltip="Ciemnoś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ciemność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(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חוֹשֶך '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choszech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Wj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11,1-12.36) </a:t>
            </a:r>
            <a:r>
              <a:rPr lang="pl-PL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śmierć pierworodnych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(</a:t>
            </a:r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מַכַּת בְּכוֹרוֹת '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makat </a:t>
            </a:r>
            <a:r>
              <a:rPr lang="pl-PL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bechorot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')</a:t>
            </a:r>
          </a:p>
          <a:p>
            <a:endParaRPr lang="pl-PL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4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I anioł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1. anioł wylewa swoją czaszę na ziemię i na tych, którzy przyjęli znamię bestii. W efekcie pojawiają się bolesne i złośliwe wrzody. </a:t>
            </a:r>
          </a:p>
          <a:p>
            <a:r>
              <a:rPr lang="pl-PL" dirty="0">
                <a:solidFill>
                  <a:schemeClr val="tx1"/>
                </a:solidFill>
              </a:rPr>
              <a:t>Ta choroba jest opisana jako </a:t>
            </a:r>
            <a:r>
              <a:rPr lang="pl-PL" dirty="0">
                <a:solidFill>
                  <a:srgbClr val="FAAF00"/>
                </a:solidFill>
              </a:rPr>
              <a:t>bolesne i nieuleczalne owrzodzenia</a:t>
            </a:r>
            <a:r>
              <a:rPr lang="pl-PL" dirty="0">
                <a:solidFill>
                  <a:schemeClr val="tx1"/>
                </a:solidFill>
              </a:rPr>
              <a:t> pokrywające całe ciało. </a:t>
            </a:r>
          </a:p>
          <a:p>
            <a:r>
              <a:rPr lang="pl-PL" dirty="0">
                <a:solidFill>
                  <a:schemeClr val="tx1"/>
                </a:solidFill>
              </a:rPr>
              <a:t>Gojenie się wrzodów zwykle przebiega z trudnościami, miewa charakter przewlekły i kończy się wytworzeniem blizny.</a:t>
            </a:r>
          </a:p>
          <a:p>
            <a:r>
              <a:rPr lang="pl-PL" dirty="0">
                <a:solidFill>
                  <a:srgbClr val="FAAF00"/>
                </a:solidFill>
              </a:rPr>
              <a:t>Zapieczętowany lud Boży nie zostanie dotknięty przez tę plagę.</a:t>
            </a:r>
          </a:p>
          <a:p>
            <a:r>
              <a:rPr lang="pl-PL" dirty="0">
                <a:solidFill>
                  <a:srgbClr val="FAAF00"/>
                </a:solidFill>
              </a:rPr>
              <a:t>Owrzodzenie jest symbolem zepsucia moralnego!</a:t>
            </a:r>
          </a:p>
        </p:txBody>
      </p:sp>
    </p:spTree>
    <p:extLst>
      <p:ext uri="{BB962C8B-B14F-4D97-AF65-F5344CB8AC3E}">
        <p14:creationId xmlns:p14="http://schemas.microsoft.com/office/powerpoint/2010/main" val="1352731335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2158</TotalTime>
  <Words>1367</Words>
  <Application>Microsoft Office PowerPoint</Application>
  <PresentationFormat>Panoramiczny</PresentationFormat>
  <Paragraphs>94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2" baseType="lpstr">
      <vt:lpstr>Arial</vt:lpstr>
      <vt:lpstr>Bahnschrift SemiBold SemiConden</vt:lpstr>
      <vt:lpstr>Corbel</vt:lpstr>
      <vt:lpstr>Głębokość</vt:lpstr>
      <vt:lpstr>APOKALIPSA</vt:lpstr>
      <vt:lpstr>Siedem plag</vt:lpstr>
      <vt:lpstr>Prezentacja programu PowerPoint</vt:lpstr>
      <vt:lpstr>Prezentacja programu PowerPoint</vt:lpstr>
      <vt:lpstr>Prezentacja programu PowerPoint</vt:lpstr>
      <vt:lpstr>Prezentacja programu PowerPoint</vt:lpstr>
      <vt:lpstr>Plagi ostateczne</vt:lpstr>
      <vt:lpstr>Plagi egipskie</vt:lpstr>
      <vt:lpstr>I anioł</vt:lpstr>
      <vt:lpstr>II i III anioł</vt:lpstr>
      <vt:lpstr>Prezentacja programu PowerPoint</vt:lpstr>
      <vt:lpstr>Prezentacja programu PowerPoint</vt:lpstr>
      <vt:lpstr>IV i V anioł</vt:lpstr>
      <vt:lpstr>Prezentacja programu PowerPoint</vt:lpstr>
      <vt:lpstr>Prezentacja programu PowerPoint</vt:lpstr>
      <vt:lpstr>Tron szatana - satanizm</vt:lpstr>
      <vt:lpstr>VI anioł</vt:lpstr>
      <vt:lpstr>Prezentacja programu PowerPoint</vt:lpstr>
      <vt:lpstr>Prezentacja programu PowerPoint</vt:lpstr>
      <vt:lpstr>Królowie ze wschodu</vt:lpstr>
      <vt:lpstr>Prezentacja programu PowerPoint</vt:lpstr>
      <vt:lpstr>Prezentacja programu PowerPoint</vt:lpstr>
      <vt:lpstr>Ostateczna bitwa</vt:lpstr>
      <vt:lpstr>Ostateczna bitwa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VII anioł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 Szerszeń</cp:lastModifiedBy>
  <cp:revision>262</cp:revision>
  <dcterms:created xsi:type="dcterms:W3CDTF">2018-09-06T17:04:25Z</dcterms:created>
  <dcterms:modified xsi:type="dcterms:W3CDTF">2019-05-13T06:04:55Z</dcterms:modified>
</cp:coreProperties>
</file>